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0"/>
  </p:notesMasterIdLst>
  <p:sldIdLst>
    <p:sldId id="256" r:id="rId5"/>
    <p:sldId id="278" r:id="rId6"/>
    <p:sldId id="258" r:id="rId7"/>
    <p:sldId id="269" r:id="rId8"/>
    <p:sldId id="288" r:id="rId9"/>
    <p:sldId id="270" r:id="rId10"/>
    <p:sldId id="271" r:id="rId11"/>
    <p:sldId id="281" r:id="rId12"/>
    <p:sldId id="296" r:id="rId13"/>
    <p:sldId id="297" r:id="rId14"/>
    <p:sldId id="272" r:id="rId15"/>
    <p:sldId id="289" r:id="rId16"/>
    <p:sldId id="282" r:id="rId17"/>
    <p:sldId id="274" r:id="rId18"/>
    <p:sldId id="290" r:id="rId19"/>
    <p:sldId id="292" r:id="rId20"/>
    <p:sldId id="293" r:id="rId21"/>
    <p:sldId id="294" r:id="rId22"/>
    <p:sldId id="286" r:id="rId23"/>
    <p:sldId id="295" r:id="rId24"/>
    <p:sldId id="298" r:id="rId25"/>
    <p:sldId id="287" r:id="rId26"/>
    <p:sldId id="284" r:id="rId27"/>
    <p:sldId id="277" r:id="rId28"/>
    <p:sldId id="268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22453 4498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927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17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748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912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5824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02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14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56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71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7960507" y="379767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6093185" y="3184368"/>
            <a:ext cx="433708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A new generation</a:t>
            </a:r>
            <a:endParaRPr lang="en-US" b="1" dirty="0">
              <a:latin typeface="Microsoft YaHei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of tech specialists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B7A6D-0E5D-96E1-09A7-10DC37036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icture 7" descr="Picture 7">
            <a:extLst>
              <a:ext uri="{FF2B5EF4-FFF2-40B4-BE49-F238E27FC236}">
                <a16:creationId xmlns:a16="http://schemas.microsoft.com/office/drawing/2014/main" id="{F354C98C-D624-2F5A-9B4C-ED92070A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>
            <a:extLst>
              <a:ext uri="{FF2B5EF4-FFF2-40B4-BE49-F238E27FC236}">
                <a16:creationId xmlns:a16="http://schemas.microsoft.com/office/drawing/2014/main" id="{2E409AF6-9723-AAD9-9FC3-C6F6A8A2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>
            <a:extLst>
              <a:ext uri="{FF2B5EF4-FFF2-40B4-BE49-F238E27FC236}">
                <a16:creationId xmlns:a16="http://schemas.microsoft.com/office/drawing/2014/main" id="{285A1D15-3BF8-B87F-5595-05BBBC42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>
            <a:extLst>
              <a:ext uri="{FF2B5EF4-FFF2-40B4-BE49-F238E27FC236}">
                <a16:creationId xmlns:a16="http://schemas.microsoft.com/office/drawing/2014/main" id="{B8702D38-C85C-D9C0-119E-7FB6032C50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C3BB3B99-430C-7326-F78E-4BBF2E346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87" y="350066"/>
            <a:ext cx="1934776" cy="15311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F176D4D1-1517-1D5A-68C0-B6FA87671EC8}"/>
              </a:ext>
            </a:extLst>
          </p:cNvPr>
          <p:cNvSpPr/>
          <p:nvPr/>
        </p:nvSpPr>
        <p:spPr>
          <a:xfrm>
            <a:off x="8013990" y="2515992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A6F49-5423-99BA-E350-7D9CBEEA84B3}"/>
              </a:ext>
            </a:extLst>
          </p:cNvPr>
          <p:cNvSpPr txBox="1"/>
          <p:nvPr/>
        </p:nvSpPr>
        <p:spPr>
          <a:xfrm>
            <a:off x="7990994" y="1862667"/>
            <a:ext cx="309956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 Flowchart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1C661-FC6E-82F8-072A-BD73819B61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599"/>
            <a:ext cx="7473246" cy="560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552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1924051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300792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14442"/>
            <a:ext cx="10889730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Microsoft YaHei Light"/>
              </a:rPr>
              <a:t>📌 Data Sources:</a:t>
            </a: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NEPA Dataset</a:t>
            </a:r>
            <a:r>
              <a:rPr lang="en-US" sz="1600" dirty="0">
                <a:latin typeface="Microsoft YaHei Light"/>
              </a:rPr>
              <a:t> 🇦🇫 (National Environmental Protection Agency – Kabul)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Provides</a:t>
            </a:r>
            <a:r>
              <a:rPr lang="en-US" sz="1600" b="1" dirty="0">
                <a:latin typeface="Microsoft YaHei Light"/>
              </a:rPr>
              <a:t> historical air quality data </a:t>
            </a:r>
            <a:r>
              <a:rPr lang="en-US" sz="1600" dirty="0">
                <a:latin typeface="Microsoft YaHei Light"/>
              </a:rPr>
              <a:t>for pollutants such as </a:t>
            </a:r>
            <a:r>
              <a:rPr lang="en-US" sz="1600" b="1" dirty="0">
                <a:latin typeface="Microsoft YaHei Light"/>
              </a:rPr>
              <a:t>PM2.5, NO2, O3, CO, SO2.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Some data gaps required augmentation and imputation.</a:t>
            </a: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 err="1">
                <a:latin typeface="Microsoft YaHei Light"/>
              </a:rPr>
              <a:t>OpenWeather</a:t>
            </a:r>
            <a:r>
              <a:rPr lang="en-US" sz="1600" b="1" dirty="0">
                <a:latin typeface="Microsoft YaHei Light"/>
              </a:rPr>
              <a:t> API 🌍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Provides </a:t>
            </a:r>
            <a:r>
              <a:rPr lang="en-US" sz="1600" b="1" dirty="0">
                <a:latin typeface="Microsoft YaHei Light"/>
              </a:rPr>
              <a:t>real-time air quality </a:t>
            </a:r>
            <a:r>
              <a:rPr lang="en-US" sz="1600" dirty="0">
                <a:latin typeface="Microsoft YaHei Light"/>
              </a:rPr>
              <a:t>and </a:t>
            </a:r>
            <a:r>
              <a:rPr lang="en-US" sz="1600" b="1" dirty="0">
                <a:latin typeface="Microsoft YaHei Light"/>
              </a:rPr>
              <a:t>meteorological data </a:t>
            </a:r>
            <a:r>
              <a:rPr lang="en-US" sz="1600" dirty="0">
                <a:latin typeface="Microsoft YaHei Light"/>
              </a:rPr>
              <a:t>for various pollutants.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Chosen due to accessibility, as other high-quality air pollution datasets required payment.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176271"/>
            <a:ext cx="10908018" cy="4490335"/>
          </a:xfrm>
          <a:prstGeom prst="rect">
            <a:avLst/>
          </a:prstGeom>
        </p:spPr>
        <p:txBody>
          <a:bodyPr lIns="45719" tIns="45720" rIns="45719" bIns="45720" anchor="ctr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Microsoft YaHei Light"/>
              </a:rPr>
              <a:t>Data Preprocessing Steps: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•    Standardization &amp; Formatting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  Converted all timestamps into a consistent format (UTC).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  Merged NEPA and </a:t>
            </a:r>
            <a:r>
              <a:rPr lang="en-US" sz="1600" dirty="0" err="1">
                <a:latin typeface="Microsoft YaHei Light"/>
              </a:rPr>
              <a:t>OpenWeather</a:t>
            </a:r>
            <a:r>
              <a:rPr lang="en-US" sz="1600" dirty="0">
                <a:latin typeface="Microsoft YaHei Light"/>
              </a:rPr>
              <a:t> data for a comprehensive dataset.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•    Handling Missing Values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  NEPA dataset had missing pollutant values → Imputed using KNN imputation.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  For pollutants like NO &amp; NH3, values were extracted from </a:t>
            </a:r>
            <a:r>
              <a:rPr lang="en-US" sz="1600" dirty="0" err="1">
                <a:latin typeface="Microsoft YaHei Light"/>
              </a:rPr>
              <a:t>OpenWeather</a:t>
            </a:r>
            <a:r>
              <a:rPr lang="en-US" sz="1600" dirty="0">
                <a:latin typeface="Microsoft YaHei Light"/>
              </a:rPr>
              <a:t> using FTLRI method.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•    Handling Outliers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  Outliers in pollutant levels were addressed using: 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	    Yeo-Johnson Transformation for skewed distributions.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	    Robust Scaling to normalize extreme values.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•    Feature Engineering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  Extracted time-based features (Year, Month, Day, Hour) for better trend analysis.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	o    Geospatial Clustering: Grouped latitude &amp; longitude into regional clusters for localized analysis.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1402843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779584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78117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575817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tx1"/>
                </a:solidFill>
                <a:latin typeface="Microsoft YaHei"/>
              </a:rPr>
              <a:t>Model</a:t>
            </a:r>
            <a:endParaRPr b="1" dirty="0">
              <a:solidFill>
                <a:schemeClr val="tx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1611347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1329691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706432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/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544440"/>
              </p:ext>
            </p:extLst>
          </p:nvPr>
        </p:nvGraphicFramePr>
        <p:xfrm>
          <a:off x="698303" y="2042585"/>
          <a:ext cx="10786560" cy="4497089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696640">
                  <a:extLst>
                    <a:ext uri="{9D8B030D-6E8A-4147-A177-3AD203B41FA5}">
                      <a16:colId xmlns:a16="http://schemas.microsoft.com/office/drawing/2014/main" val="55601814"/>
                    </a:ext>
                  </a:extLst>
                </a:gridCol>
                <a:gridCol w="2696640">
                  <a:extLst>
                    <a:ext uri="{9D8B030D-6E8A-4147-A177-3AD203B41FA5}">
                      <a16:colId xmlns:a16="http://schemas.microsoft.com/office/drawing/2014/main" val="288865803"/>
                    </a:ext>
                  </a:extLst>
                </a:gridCol>
                <a:gridCol w="2696640">
                  <a:extLst>
                    <a:ext uri="{9D8B030D-6E8A-4147-A177-3AD203B41FA5}">
                      <a16:colId xmlns:a16="http://schemas.microsoft.com/office/drawing/2014/main" val="1866981148"/>
                    </a:ext>
                  </a:extLst>
                </a:gridCol>
                <a:gridCol w="2696640">
                  <a:extLst>
                    <a:ext uri="{9D8B030D-6E8A-4147-A177-3AD203B41FA5}">
                      <a16:colId xmlns:a16="http://schemas.microsoft.com/office/drawing/2014/main" val="157227641"/>
                    </a:ext>
                  </a:extLst>
                </a:gridCol>
              </a:tblGrid>
              <a:tr h="3973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Purpose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Strengths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Weaknesses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450217"/>
                  </a:ext>
                </a:extLst>
              </a:tr>
              <a:tr h="7767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LSTM (Long Short-Term Memory)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Time-series prediction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Captures long-term dependencies, effective for sequential data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Computationally expensive, risk of overfitting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803403"/>
                  </a:ext>
                </a:extLst>
              </a:tr>
              <a:tr h="7767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TSMixer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Time-series regression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Handles structured tabular time-series data efficiently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Requires fine-tuning for optimal performance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090818"/>
                  </a:ext>
                </a:extLst>
              </a:tr>
              <a:tr h="7767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Random Forest Classifier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Classification (AQI categories)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Strong generalization, robust to noise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Computationally intensive for large datasets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04529"/>
                  </a:ext>
                </a:extLst>
              </a:tr>
              <a:tr h="7767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CNN (Convolutional Neural Networks)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Feature extraction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Effective for high-dimensional data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Needs a large labeled dataset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255291"/>
                  </a:ext>
                </a:extLst>
              </a:tr>
              <a:tr h="7767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Reinforcement Learning (PPO)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Feature robustness &amp; adaptive learning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Improves long-term predictions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Resource-intensive, complex to implement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93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47505" y="1423501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782971" y="2146685"/>
            <a:ext cx="10759128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Microsoft YaHei Light"/>
              </a:rPr>
              <a:t>Model Training &amp; Hyperparameter Tuning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latin typeface="Microsoft YaHei Light"/>
              </a:rPr>
              <a:t>•    Cross-Validation:</a:t>
            </a:r>
            <a:r>
              <a:rPr lang="en-US" sz="1800" dirty="0">
                <a:latin typeface="Microsoft YaHei Light"/>
              </a:rPr>
              <a:t> Applied K-fold (10 folds) to improve generalization.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latin typeface="Microsoft YaHei Light"/>
              </a:rPr>
              <a:t>•    Hyperparameter Optimization: 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latin typeface="Microsoft YaHei Light"/>
              </a:rPr>
              <a:t>	</a:t>
            </a:r>
            <a:r>
              <a:rPr lang="en-US" sz="1800" b="1" dirty="0">
                <a:latin typeface="Microsoft YaHei Light"/>
              </a:rPr>
              <a:t>o    </a:t>
            </a:r>
            <a:r>
              <a:rPr lang="en-US" sz="1800" b="1" dirty="0" err="1">
                <a:latin typeface="Microsoft YaHei Light"/>
              </a:rPr>
              <a:t>RandomForestClassifier</a:t>
            </a:r>
            <a:r>
              <a:rPr lang="en-US" sz="1800" b="1" dirty="0">
                <a:latin typeface="Microsoft YaHei Light"/>
              </a:rPr>
              <a:t>: </a:t>
            </a:r>
            <a:r>
              <a:rPr lang="en-US" sz="1800" dirty="0">
                <a:latin typeface="Microsoft YaHei Light"/>
              </a:rPr>
              <a:t>Tuned </a:t>
            </a:r>
            <a:r>
              <a:rPr lang="en-US" sz="1800" dirty="0" err="1">
                <a:latin typeface="Microsoft YaHei Light"/>
              </a:rPr>
              <a:t>n_estimators</a:t>
            </a:r>
            <a:r>
              <a:rPr lang="en-US" sz="1800" dirty="0">
                <a:latin typeface="Microsoft YaHei Light"/>
              </a:rPr>
              <a:t>, </a:t>
            </a:r>
            <a:r>
              <a:rPr lang="en-US" sz="1800" dirty="0" err="1">
                <a:latin typeface="Microsoft YaHei Light"/>
              </a:rPr>
              <a:t>max_depth</a:t>
            </a:r>
            <a:r>
              <a:rPr lang="en-US" sz="1800" dirty="0">
                <a:latin typeface="Microsoft YaHei Light"/>
              </a:rPr>
              <a:t> using </a:t>
            </a:r>
            <a:r>
              <a:rPr lang="en-US" sz="1800" dirty="0" err="1">
                <a:latin typeface="Microsoft YaHei Light"/>
              </a:rPr>
              <a:t>GridSearchCV</a:t>
            </a:r>
            <a:r>
              <a:rPr lang="en-US" sz="1800" dirty="0">
                <a:latin typeface="Microsoft YaHei Light"/>
              </a:rPr>
              <a:t>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latin typeface="Microsoft YaHei Light"/>
              </a:rPr>
              <a:t>	o    LSTM:</a:t>
            </a:r>
            <a:r>
              <a:rPr lang="en-US" sz="1800" dirty="0">
                <a:latin typeface="Microsoft YaHei Light"/>
              </a:rPr>
              <a:t> Tuned number of layers, neurons per layer, dropout rate using early stopping.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latin typeface="Microsoft YaHei Light"/>
              </a:rPr>
              <a:t>	o    </a:t>
            </a:r>
            <a:r>
              <a:rPr lang="en-US" sz="1800" b="1" dirty="0" err="1">
                <a:latin typeface="Microsoft YaHei Light"/>
              </a:rPr>
              <a:t>TSMixer</a:t>
            </a:r>
            <a:r>
              <a:rPr lang="en-US" sz="1800" b="1" dirty="0">
                <a:latin typeface="Microsoft YaHei Light"/>
              </a:rPr>
              <a:t>:</a:t>
            </a:r>
            <a:r>
              <a:rPr lang="en-US" sz="1800" dirty="0">
                <a:latin typeface="Microsoft YaHei Light"/>
              </a:rPr>
              <a:t> Optimized layer size for better regression performance.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06988" y="8425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/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5576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1366267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743008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/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49328"/>
              </p:ext>
            </p:extLst>
          </p:nvPr>
        </p:nvGraphicFramePr>
        <p:xfrm>
          <a:off x="698302" y="2667660"/>
          <a:ext cx="10831544" cy="353009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{D7AC3CCA-C797-4891-BE02-D94E43425B78}</a:tableStyleId>
              </a:tblPr>
              <a:tblGrid>
                <a:gridCol w="2707886">
                  <a:extLst>
                    <a:ext uri="{9D8B030D-6E8A-4147-A177-3AD203B41FA5}">
                      <a16:colId xmlns:a16="http://schemas.microsoft.com/office/drawing/2014/main" val="918630179"/>
                    </a:ext>
                  </a:extLst>
                </a:gridCol>
                <a:gridCol w="2707886">
                  <a:extLst>
                    <a:ext uri="{9D8B030D-6E8A-4147-A177-3AD203B41FA5}">
                      <a16:colId xmlns:a16="http://schemas.microsoft.com/office/drawing/2014/main" val="3340148110"/>
                    </a:ext>
                  </a:extLst>
                </a:gridCol>
                <a:gridCol w="2707886">
                  <a:extLst>
                    <a:ext uri="{9D8B030D-6E8A-4147-A177-3AD203B41FA5}">
                      <a16:colId xmlns:a16="http://schemas.microsoft.com/office/drawing/2014/main" val="3125719762"/>
                    </a:ext>
                  </a:extLst>
                </a:gridCol>
                <a:gridCol w="2707886">
                  <a:extLst>
                    <a:ext uri="{9D8B030D-6E8A-4147-A177-3AD203B41FA5}">
                      <a16:colId xmlns:a16="http://schemas.microsoft.com/office/drawing/2014/main" val="988959993"/>
                    </a:ext>
                  </a:extLst>
                </a:gridCol>
              </a:tblGrid>
              <a:tr h="70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Training Accuracy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Testing Accuracy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Overfitting Risk?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01886"/>
                  </a:ext>
                </a:extLst>
              </a:tr>
              <a:tr h="70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LSTM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91.82%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92.26%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89645"/>
                  </a:ext>
                </a:extLst>
              </a:tr>
              <a:tr h="70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Transformers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75.59%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75.73%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41142"/>
                  </a:ext>
                </a:extLst>
              </a:tr>
              <a:tr h="70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CNN</a:t>
                      </a: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93.36%</a:t>
                      </a: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94.53%</a:t>
                      </a: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624496"/>
                  </a:ext>
                </a:extLst>
              </a:tr>
              <a:tr h="70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Hybrid</a:t>
                      </a: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94.29%</a:t>
                      </a: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94.63%</a:t>
                      </a: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507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40854" y="2083412"/>
            <a:ext cx="7622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Model Performance Comparison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9992611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/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98304" y="2951018"/>
            <a:ext cx="10704264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3200" b="1" dirty="0">
                <a:latin typeface="Microsoft YaHei Light"/>
              </a:rPr>
              <a:t>Visualizations &amp; Insights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Microsoft YaHei Light"/>
              </a:rPr>
              <a:t>✅ Feature Correlation Heat map </a:t>
            </a:r>
            <a:r>
              <a:rPr lang="en-US" sz="2400" dirty="0">
                <a:latin typeface="Microsoft YaHei Light"/>
              </a:rPr>
              <a:t> (Shows relationships between pollutants)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Microsoft YaHei Light"/>
              </a:rPr>
              <a:t>✅ Confusion Matrix</a:t>
            </a:r>
            <a:r>
              <a:rPr lang="en-US" sz="2400" dirty="0">
                <a:latin typeface="Microsoft YaHei Light"/>
              </a:rPr>
              <a:t>  (Evaluates classification performance)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Microsoft YaHei Light"/>
              </a:rPr>
              <a:t>✅ Prediction vs. Actual Scatter Plot</a:t>
            </a:r>
            <a:r>
              <a:rPr lang="en-US" sz="2400" dirty="0">
                <a:latin typeface="Microsoft YaHei Light"/>
              </a:rPr>
              <a:t>  (Regression model performance)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6798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1366267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743008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/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1731" y="547197"/>
                <a:ext cx="49695" cy="4871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510950"/>
              </p:ext>
            </p:extLst>
          </p:nvPr>
        </p:nvGraphicFramePr>
        <p:xfrm>
          <a:off x="698302" y="2667660"/>
          <a:ext cx="10831544" cy="223486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{D7AC3CCA-C797-4891-BE02-D94E43425B78}</a:tableStyleId>
              </a:tblPr>
              <a:tblGrid>
                <a:gridCol w="2707886">
                  <a:extLst>
                    <a:ext uri="{9D8B030D-6E8A-4147-A177-3AD203B41FA5}">
                      <a16:colId xmlns:a16="http://schemas.microsoft.com/office/drawing/2014/main" val="918630179"/>
                    </a:ext>
                  </a:extLst>
                </a:gridCol>
                <a:gridCol w="2707886">
                  <a:extLst>
                    <a:ext uri="{9D8B030D-6E8A-4147-A177-3AD203B41FA5}">
                      <a16:colId xmlns:a16="http://schemas.microsoft.com/office/drawing/2014/main" val="3340148110"/>
                    </a:ext>
                  </a:extLst>
                </a:gridCol>
                <a:gridCol w="2707886">
                  <a:extLst>
                    <a:ext uri="{9D8B030D-6E8A-4147-A177-3AD203B41FA5}">
                      <a16:colId xmlns:a16="http://schemas.microsoft.com/office/drawing/2014/main" val="3125719762"/>
                    </a:ext>
                  </a:extLst>
                </a:gridCol>
                <a:gridCol w="2707886">
                  <a:extLst>
                    <a:ext uri="{9D8B030D-6E8A-4147-A177-3AD203B41FA5}">
                      <a16:colId xmlns:a16="http://schemas.microsoft.com/office/drawing/2014/main" val="988959993"/>
                    </a:ext>
                  </a:extLst>
                </a:gridCol>
              </a:tblGrid>
              <a:tr h="70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Training Evaluation metrics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(Accuracy) / MAE, MSE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Testing Evaluation metrics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(Accuracy) / MAE, MSE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Overfitting Risk?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01886"/>
                  </a:ext>
                </a:extLst>
              </a:tr>
              <a:tr h="70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RandomForest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99.79%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99.5%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89645"/>
                  </a:ext>
                </a:extLst>
              </a:tr>
              <a:tr h="70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TSMixer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0.08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0.07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4114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40854" y="2083412"/>
            <a:ext cx="6106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Best Classification &amp;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22135683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Result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795300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5800780" y="2980696"/>
            <a:ext cx="5786197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4000" b="1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Real-Time Air Quality 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4000" b="1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Prediction &amp; Classification 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4000" b="1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System</a:t>
            </a:r>
            <a:r>
              <a:rPr lang="en-US" sz="4000" dirty="0">
                <a:latin typeface="Calibri" panose="020F0502020204030204" pitchFamily="34" charset="0"/>
                <a:ea typeface="DengXian"/>
                <a:cs typeface="Arial" panose="020B0604020202020204" pitchFamily="34" charset="0"/>
              </a:rPr>
              <a:t> 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4" y="2104890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235344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1731" y="547197"/>
                <a:ext cx="49695" cy="4871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265134"/>
              </p:ext>
            </p:extLst>
          </p:nvPr>
        </p:nvGraphicFramePr>
        <p:xfrm>
          <a:off x="698304" y="3429000"/>
          <a:ext cx="4725036" cy="265511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{D7AC3CCA-C797-4891-BE02-D94E43425B78}</a:tableStyleId>
              </a:tblPr>
              <a:tblGrid>
                <a:gridCol w="1181259">
                  <a:extLst>
                    <a:ext uri="{9D8B030D-6E8A-4147-A177-3AD203B41FA5}">
                      <a16:colId xmlns:a16="http://schemas.microsoft.com/office/drawing/2014/main" val="918630179"/>
                    </a:ext>
                  </a:extLst>
                </a:gridCol>
                <a:gridCol w="1181259">
                  <a:extLst>
                    <a:ext uri="{9D8B030D-6E8A-4147-A177-3AD203B41FA5}">
                      <a16:colId xmlns:a16="http://schemas.microsoft.com/office/drawing/2014/main" val="3340148110"/>
                    </a:ext>
                  </a:extLst>
                </a:gridCol>
                <a:gridCol w="1181259">
                  <a:extLst>
                    <a:ext uri="{9D8B030D-6E8A-4147-A177-3AD203B41FA5}">
                      <a16:colId xmlns:a16="http://schemas.microsoft.com/office/drawing/2014/main" val="3125719762"/>
                    </a:ext>
                  </a:extLst>
                </a:gridCol>
                <a:gridCol w="1181259">
                  <a:extLst>
                    <a:ext uri="{9D8B030D-6E8A-4147-A177-3AD203B41FA5}">
                      <a16:colId xmlns:a16="http://schemas.microsoft.com/office/drawing/2014/main" val="988959993"/>
                    </a:ext>
                  </a:extLst>
                </a:gridCol>
              </a:tblGrid>
              <a:tr h="15542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Training Evaluation metrics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(Accuracy) / MAE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Testing Evaluation metrics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(Accuracy) / MAE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MSE / R^2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001886"/>
                  </a:ext>
                </a:extLst>
              </a:tr>
              <a:tr h="683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RandomForest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99.79%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99.5%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89645"/>
                  </a:ext>
                </a:extLst>
              </a:tr>
              <a:tr h="417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TSMixer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0.08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0.07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0.02 / 0.98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4114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40853" y="2786870"/>
            <a:ext cx="61278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Best Classification &amp; Regression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1AC2B-EF82-C65F-73C6-CCA17D7FE1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37" y="2988056"/>
            <a:ext cx="2495898" cy="3096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6D54E0-939A-43BF-638A-B816B2927BC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52" y="3457267"/>
            <a:ext cx="2767539" cy="23251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25D2EA-6DAF-6AC3-40EE-9FEB625AC863}"/>
              </a:ext>
            </a:extLst>
          </p:cNvPr>
          <p:cNvSpPr/>
          <p:nvPr/>
        </p:nvSpPr>
        <p:spPr>
          <a:xfrm>
            <a:off x="7216165" y="2723314"/>
            <a:ext cx="1513490" cy="36933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Regression XAI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005A3F-D4CE-3F1E-4DD6-E0D19BA13574}"/>
              </a:ext>
            </a:extLst>
          </p:cNvPr>
          <p:cNvSpPr/>
          <p:nvPr/>
        </p:nvSpPr>
        <p:spPr>
          <a:xfrm>
            <a:off x="9668363" y="2723314"/>
            <a:ext cx="1664987" cy="36933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Classification XAI</a:t>
            </a:r>
          </a:p>
        </p:txBody>
      </p:sp>
    </p:spTree>
    <p:extLst>
      <p:ext uri="{BB962C8B-B14F-4D97-AF65-F5344CB8AC3E}">
        <p14:creationId xmlns:p14="http://schemas.microsoft.com/office/powerpoint/2010/main" val="12888742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461654" y="97552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Proposed Method Comparison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47483648" y="-2147483648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1731" y="547197"/>
                <a:ext cx="49695" cy="4871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F737FC6-ED7C-1719-DA83-6BC97D14F2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863" y="1639615"/>
            <a:ext cx="8592337" cy="50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482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Deployment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9921533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marL="27432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Openweahter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User data API --&gt; Preprocess API --&gt; Prediction &amp; Classification and            recommendations.</a:t>
            </a:r>
          </a:p>
          <a:p>
            <a:pPr marL="27432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web applications goes to individuals and organizations and offline state through SMS.</a:t>
            </a:r>
          </a:p>
          <a:p>
            <a:pPr marL="0">
              <a:spcBef>
                <a:spcPts val="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&amp; regression run together:</a:t>
            </a:r>
          </a:p>
          <a:p>
            <a:pPr mar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→ Reinforcement Learning (PPO)</a:t>
            </a:r>
          </a:p>
          <a:p>
            <a:pPr mar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→ OpenAI API for generation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Hosted on GitHub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Hosted on Railway server.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82688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 model performance on both Classification &amp; Regression.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Classification, Forecasting and suggestion can help people and policy makers to reduce the pollution sources and make a better life for everyone.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 API to companies and individual for real time forecasting and suggestion.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Mobile APP.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Giving access to models outcome even you are offline. </a:t>
            </a:r>
            <a:endParaRPr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Conclusion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Futurework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719668" y="651933"/>
            <a:ext cx="11310015" cy="760306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342900" indent="-342900" algn="l" rtl="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Concept note and implementation plan: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Objectives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SDG Relation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Data Collection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Exploratory Data Analysis (EDA) and Feature Engineering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Model Selection and Training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Model Evaluation and Hyperparameter Tuning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Model Refinement and Testing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Results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​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 rtl="0" fontAlgn="base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</a:t>
            </a:r>
            <a:endParaRPr lang="en-US" sz="1800" b="1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200" b="1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1654" y="1435477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57787" y="80202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40854" y="1607441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576846" y="1023620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377440"/>
            <a:ext cx="10853154" cy="423748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200" dirty="0">
                <a:latin typeface="Microsoft YaHei Light"/>
              </a:rPr>
              <a:t>• </a:t>
            </a:r>
            <a:r>
              <a:rPr lang="en-US" sz="2200" b="1" dirty="0">
                <a:latin typeface="Microsoft YaHei Light"/>
              </a:rPr>
              <a:t>Project Overview: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Real-time air quality prediction and classification system designed to monitor and assess air pollution levels.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Uses data from local sources (NEPA) and global weather databases (</a:t>
            </a:r>
            <a:r>
              <a:rPr lang="en-US" sz="1600" dirty="0" err="1">
                <a:latin typeface="Microsoft YaHei Light"/>
              </a:rPr>
              <a:t>OpenWeather</a:t>
            </a:r>
            <a:r>
              <a:rPr lang="en-US" sz="1600" dirty="0">
                <a:latin typeface="Microsoft YaHei Light"/>
              </a:rPr>
              <a:t> API) to predict air quality of Kabul and worldwide in sex different time forecasting.</a:t>
            </a: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200" b="1" dirty="0">
                <a:latin typeface="Microsoft YaHei Light"/>
              </a:rPr>
              <a:t>• Problem Statement: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Air pollution is a growing concern in urban areas, significantly impacting public health and the environment.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Lack of real-time monitoring systems to predict and classify air quality, leaving communities vulnerable to harmful pollution levels.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112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40854" y="1607441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576846" y="1023620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377440"/>
            <a:ext cx="10917162" cy="423748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200" b="1" dirty="0">
                <a:latin typeface="Microsoft YaHei Light"/>
              </a:rPr>
              <a:t>• Importance of the Problem:</a:t>
            </a: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	</a:t>
            </a:r>
            <a:r>
              <a:rPr lang="en-US" sz="1600" b="1" dirty="0">
                <a:latin typeface="Microsoft YaHei Light"/>
              </a:rPr>
              <a:t>Health Impact: </a:t>
            </a:r>
            <a:r>
              <a:rPr lang="en-US" sz="1600" dirty="0">
                <a:latin typeface="Microsoft YaHei Light"/>
              </a:rPr>
              <a:t>Poor air quality contributes to respiratory diseases, cardiovascular conditions, and premature 	deaths.</a:t>
            </a: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	</a:t>
            </a:r>
            <a:r>
              <a:rPr lang="en-US" sz="1600" b="1" dirty="0">
                <a:latin typeface="Microsoft YaHei Light"/>
              </a:rPr>
              <a:t>Environmental Damage:</a:t>
            </a:r>
            <a:r>
              <a:rPr lang="en-US" sz="1600" dirty="0">
                <a:latin typeface="Microsoft YaHei Light"/>
              </a:rPr>
              <a:t> Air pollution harms ecosystems, contributing to climate change and biodiversity 	loss.</a:t>
            </a: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	</a:t>
            </a:r>
            <a:r>
              <a:rPr lang="en-US" sz="1600" b="1" dirty="0">
                <a:latin typeface="Microsoft YaHei Light"/>
              </a:rPr>
              <a:t>Need for Action:</a:t>
            </a:r>
            <a:r>
              <a:rPr lang="en-US" sz="1600" dirty="0">
                <a:latin typeface="Microsoft YaHei Light"/>
              </a:rPr>
              <a:t> Timely predictions and warnings can help policymakers and the public take preventative 	measures to reduce exposure and mitigate harm.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1828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1609607"/>
            <a:ext cx="4289331" cy="68155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730700"/>
            <a:ext cx="10798290" cy="3546462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b="1" dirty="0">
                <a:latin typeface="Microsoft YaHei Light"/>
              </a:rPr>
              <a:t>Real-time Air Quality Prediction: 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Develop a machine learning model that predicts air quality in real-time based on historical and live data.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b="1" dirty="0">
                <a:latin typeface="Microsoft YaHei Light"/>
              </a:rPr>
              <a:t>Pollution Classification:</a:t>
            </a:r>
            <a:r>
              <a:rPr lang="en-US" sz="1500" dirty="0">
                <a:latin typeface="Microsoft YaHei Light"/>
              </a:rPr>
              <a:t> 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Classify air quality into categories (e.g., good, moderate, unhealthy) to help the public and policymakers understand the current state of air pollution.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b="1" dirty="0">
                <a:latin typeface="Microsoft YaHei Light"/>
              </a:rPr>
              <a:t>Data Integration:</a:t>
            </a:r>
            <a:r>
              <a:rPr lang="en-US" sz="1500" dirty="0">
                <a:latin typeface="Microsoft YaHei Light"/>
              </a:rPr>
              <a:t> 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Combine local and global datasets (NEPA and </a:t>
            </a:r>
            <a:r>
              <a:rPr lang="en-US" sz="1500" dirty="0" err="1">
                <a:latin typeface="Microsoft YaHei Light"/>
              </a:rPr>
              <a:t>OpenWeather</a:t>
            </a:r>
            <a:r>
              <a:rPr lang="en-US" sz="1500" dirty="0">
                <a:latin typeface="Microsoft YaHei Light"/>
              </a:rPr>
              <a:t> API) to create a comprehensive system for air quality prediction.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b="1" dirty="0">
                <a:latin typeface="Microsoft YaHei Light"/>
              </a:rPr>
              <a:t>Actionable Insights for Public Health: 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Provide insights into pollution trends to inform health warnings and encourage actions to reduce exposure.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b="1" dirty="0">
                <a:latin typeface="Microsoft YaHei Light"/>
              </a:rPr>
              <a:t>Support Decision-Making: 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/>
              </a:rPr>
              <a:t>Equip local authorities with data-driven predictions to aid in developing policies and interventions for cleaner air.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973851"/>
            <a:ext cx="7756075" cy="956501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441449"/>
            <a:ext cx="10889730" cy="394627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SDG 3 – Good Health &amp; Well-being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Air pollution is a major cause of respiratory diseases, heart conditions, and other health issues.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Our system helps monitor and predict air quality, enabling people to take necessary precautions and reduce health risks.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SDG 11 – Sustainable Cities &amp; Communities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Provides data-driven insights to help city planners, environmental agencies, and policymakers improve urban air quality.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Helps in reducing pollution exposure, making cities safer and more livable.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</a:t>
            </a:r>
            <a:r>
              <a:rPr lang="en-US" sz="1600" b="1" dirty="0">
                <a:latin typeface="Microsoft YaHei Light"/>
              </a:rPr>
              <a:t>SDG 13 – Climate Action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Tracks air pollutants like NO2, O3, and PM2.5, which are key contributors to climate change.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Enables real-time monitoring to support climate policies and mitigation efforts.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1677163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053904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SDG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Relation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44253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493521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tx1"/>
                </a:solidFill>
                <a:latin typeface="Microsoft YaHei"/>
              </a:rPr>
              <a:t>Data</a:t>
            </a:r>
            <a:endParaRPr b="1" dirty="0">
              <a:solidFill>
                <a:schemeClr val="tx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98893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EF4C1-4E66-05C0-CEB3-685B2622D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icture 7" descr="Picture 7">
            <a:extLst>
              <a:ext uri="{FF2B5EF4-FFF2-40B4-BE49-F238E27FC236}">
                <a16:creationId xmlns:a16="http://schemas.microsoft.com/office/drawing/2014/main" id="{6FD84766-E212-4017-3CBD-985D972D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>
            <a:extLst>
              <a:ext uri="{FF2B5EF4-FFF2-40B4-BE49-F238E27FC236}">
                <a16:creationId xmlns:a16="http://schemas.microsoft.com/office/drawing/2014/main" id="{902ADD5F-7128-C043-106A-CBD826BEE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>
            <a:extLst>
              <a:ext uri="{FF2B5EF4-FFF2-40B4-BE49-F238E27FC236}">
                <a16:creationId xmlns:a16="http://schemas.microsoft.com/office/drawing/2014/main" id="{285BE92A-24A9-4B4C-A85A-8FF5897F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>
            <a:extLst>
              <a:ext uri="{FF2B5EF4-FFF2-40B4-BE49-F238E27FC236}">
                <a16:creationId xmlns:a16="http://schemas.microsoft.com/office/drawing/2014/main" id="{CBE3A9FA-B3AC-03A1-E8E6-5AE6C282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B063D0A6-DC2D-5FEF-24C1-9782CCE61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87" y="350066"/>
            <a:ext cx="1934776" cy="153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CF1EB-B6EB-8BB9-A91F-AE386D52A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4917"/>
            <a:ext cx="7186508" cy="5389881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AA7C9BAD-2ADC-8850-107B-817685643797}"/>
              </a:ext>
            </a:extLst>
          </p:cNvPr>
          <p:cNvSpPr/>
          <p:nvPr/>
        </p:nvSpPr>
        <p:spPr>
          <a:xfrm>
            <a:off x="8013990" y="2515992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28451-A608-F7C2-071B-57BF854FDB99}"/>
              </a:ext>
            </a:extLst>
          </p:cNvPr>
          <p:cNvSpPr txBox="1"/>
          <p:nvPr/>
        </p:nvSpPr>
        <p:spPr>
          <a:xfrm>
            <a:off x="7990994" y="1862667"/>
            <a:ext cx="356603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Flowchart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0876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5" ma:contentTypeDescription="Create a new document." ma:contentTypeScope="" ma:versionID="1314add8d98afe7b1ad8b68d04a9bd93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5fce5cc6bbfd5576a0b874f3de58ed7d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2449C5-8A7C-4DDF-8BBD-9834F5F8D2B3}">
  <ds:schemaRefs>
    <ds:schemaRef ds:uri="6259e846-8b77-4076-b7b3-191dee427045"/>
    <ds:schemaRef ds:uri="97847797-b717-4ffb-b5fd-2a237f853c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14ABFA-9A30-4B41-8A66-6FBD4BAF2C1A}">
  <ds:schemaRefs>
    <ds:schemaRef ds:uri="6259e846-8b77-4076-b7b3-191dee427045"/>
    <ds:schemaRef ds:uri="97847797-b717-4ffb-b5fd-2a237f853c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1177</Words>
  <Application>Microsoft Office PowerPoint</Application>
  <PresentationFormat>Widescreen</PresentationFormat>
  <Paragraphs>186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Times New Roman</vt:lpstr>
      <vt:lpstr>frontiertech</vt:lpstr>
      <vt:lpstr>PowerPoint Presentation</vt:lpstr>
      <vt:lpstr>PowerPoint Presentation</vt:lpstr>
      <vt:lpstr>Outline</vt:lpstr>
      <vt:lpstr>Background</vt:lpstr>
      <vt:lpstr>Background</vt:lpstr>
      <vt:lpstr>Objectives</vt:lpstr>
      <vt:lpstr>SDG Relation</vt:lpstr>
      <vt:lpstr>PowerPoint Presentation</vt:lpstr>
      <vt:lpstr>PowerPoint Presentation</vt:lpstr>
      <vt:lpstr>PowerPoint Presentation</vt:lpstr>
      <vt:lpstr>Data</vt:lpstr>
      <vt:lpstr>Data</vt:lpstr>
      <vt:lpstr>PowerPoint Presentation</vt:lpstr>
      <vt:lpstr>Model Selection and Training/Testing</vt:lpstr>
      <vt:lpstr>Model Selection and Training/Testing</vt:lpstr>
      <vt:lpstr>Model Selection and Training/Testing</vt:lpstr>
      <vt:lpstr>Model Selection and Training/Testing</vt:lpstr>
      <vt:lpstr>Model Selection and Training/Testing</vt:lpstr>
      <vt:lpstr>PowerPoint Presentation</vt:lpstr>
      <vt:lpstr>Evaluation Results</vt:lpstr>
      <vt:lpstr>Proposed Method Comparison</vt:lpstr>
      <vt:lpstr>PowerPoint Presentation</vt:lpstr>
      <vt:lpstr>Deployment</vt:lpstr>
      <vt:lpstr>Conclusion and Futurework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RP351</dc:creator>
  <cp:lastModifiedBy>M.Wasil Jalali</cp:lastModifiedBy>
  <cp:revision>43</cp:revision>
  <dcterms:modified xsi:type="dcterms:W3CDTF">2025-02-08T18:17:12Z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